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 showSpecialPlsOnTitleSld="0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</p:sldIdLst>
  <p:sldSz cy="5143500" cx="9144000"/>
  <p:notesSz cx="6858000" cy="9144000"/>
  <p:embeddedFontLst>
    <p:embeddedFont>
      <p:font typeface="Nunito"/>
      <p:regular r:id="rId32"/>
      <p:bold r:id="rId33"/>
      <p:italic r:id="rId34"/>
      <p:boldItalic r:id="rId35"/>
    </p:embeddedFont>
    <p:embeddedFont>
      <p:font typeface="Lobster"/>
      <p:regular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Nunito-bold.fntdata"/><Relationship Id="rId10" Type="http://schemas.openxmlformats.org/officeDocument/2006/relationships/slide" Target="slides/slide5.xml"/><Relationship Id="rId32" Type="http://schemas.openxmlformats.org/officeDocument/2006/relationships/font" Target="fonts/Nunito-regular.fntdata"/><Relationship Id="rId13" Type="http://schemas.openxmlformats.org/officeDocument/2006/relationships/slide" Target="slides/slide8.xml"/><Relationship Id="rId35" Type="http://schemas.openxmlformats.org/officeDocument/2006/relationships/font" Target="fonts/Nunito-boldItalic.fntdata"/><Relationship Id="rId12" Type="http://schemas.openxmlformats.org/officeDocument/2006/relationships/slide" Target="slides/slide7.xml"/><Relationship Id="rId34" Type="http://schemas.openxmlformats.org/officeDocument/2006/relationships/font" Target="fonts/Nunito-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36" Type="http://schemas.openxmlformats.org/officeDocument/2006/relationships/font" Target="fonts/Lobster-regular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5c91f361cc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5c91f361cc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5c91f361cc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5c91f361cc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5ca0b17f71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5ca0b17f71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5c91f361cc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5c91f361cc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5c91f361cc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5c91f361cc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5c91f361cc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5c91f361cc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5c91f361cc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5c91f361cc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5c91f361cc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5c91f361cc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5c91f361cc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5c91f361cc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5c91f361cc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5c91f361cc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c81823d14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5c81823d14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5c91f361cc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5c91f361cc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5c91f361cc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5c91f361cc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5c91f361cc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5c91f361cc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5c91f361cc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5c91f361cc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5c91f361cc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5c91f361cc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5c91f361cc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5c91f361cc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5c91f361cc_0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5c91f361cc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5ba2083174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5ba2083174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5ba2083174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5ba2083174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5ba2083174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5ba2083174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5ba2083174_1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5ba2083174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5ba2083174_1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5ba2083174_1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5ba2083174_1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5ba2083174_1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5ba2083174_1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5ba2083174_1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rgbClr val="84B81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84B819"/>
              </a:buClr>
              <a:buSzPts val="5200"/>
              <a:buNone/>
              <a:defRPr sz="5200">
                <a:solidFill>
                  <a:srgbClr val="84B819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rgbClr val="84B81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84B819"/>
              </a:buClr>
              <a:buSzPts val="3600"/>
              <a:buNone/>
              <a:defRPr sz="3600">
                <a:solidFill>
                  <a:srgbClr val="84B819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84B819"/>
              </a:buClr>
              <a:buSzPts val="2800"/>
              <a:buNone/>
              <a:defRPr u="sng">
                <a:solidFill>
                  <a:srgbClr val="84B819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4767725" y="2771125"/>
            <a:ext cx="4253400" cy="189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rgbClr val="84B819"/>
              </a:buClr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rgbClr val="84B819"/>
              </a:buClr>
              <a:buSzPts val="1400"/>
              <a:buChar char="○"/>
              <a:defRPr sz="1800"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rgbClr val="84B819"/>
              </a:buClr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rgbClr val="84B819"/>
              </a:buClr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84B819"/>
              </a:buClr>
              <a:buSzPts val="2800"/>
              <a:buNone/>
              <a:defRPr u="sng">
                <a:solidFill>
                  <a:srgbClr val="84B819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rgbClr val="84B819"/>
              </a:buClr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rgbClr val="84B819"/>
              </a:buClr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rgbClr val="84B819"/>
              </a:buClr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rgbClr val="84B819"/>
              </a:buClr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rgbClr val="84B819"/>
              </a:buClr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rgbClr val="84B819"/>
              </a:buClr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Nunito"/>
              <a:buNone/>
              <a:defRPr sz="28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Nunito"/>
              <a:buNone/>
              <a:defRPr sz="28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Nunito"/>
              <a:buNone/>
              <a:defRPr sz="28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Nunito"/>
              <a:buNone/>
              <a:defRPr sz="28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Nunito"/>
              <a:buNone/>
              <a:defRPr sz="28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Nunito"/>
              <a:buNone/>
              <a:defRPr sz="28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Nunito"/>
              <a:buNone/>
              <a:defRPr sz="28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Nunito"/>
              <a:buNone/>
              <a:defRPr sz="28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Nunito"/>
              <a:buNone/>
              <a:defRPr sz="28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unito"/>
              <a:buChar char="●"/>
              <a:defRPr sz="18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"/>
              <a:buChar char="○"/>
              <a:defRPr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"/>
              <a:buChar char="■"/>
              <a:defRPr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"/>
              <a:buChar char="●"/>
              <a:defRPr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"/>
              <a:buChar char="○"/>
              <a:defRPr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"/>
              <a:buChar char="■"/>
              <a:defRPr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"/>
              <a:buChar char="●"/>
              <a:defRPr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"/>
              <a:buChar char="○"/>
              <a:defRPr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Nunito"/>
              <a:buChar char="■"/>
              <a:defRPr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15000"/>
              </a:lnSpc>
              <a:buNone/>
              <a:defRPr sz="10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lnSpc>
                <a:spcPct val="115000"/>
              </a:lnSpc>
              <a:buNone/>
              <a:defRPr sz="10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lnSpc>
                <a:spcPct val="115000"/>
              </a:lnSpc>
              <a:buNone/>
              <a:defRPr sz="10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lnSpc>
                <a:spcPct val="115000"/>
              </a:lnSpc>
              <a:buNone/>
              <a:defRPr sz="10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lnSpc>
                <a:spcPct val="115000"/>
              </a:lnSpc>
              <a:buNone/>
              <a:defRPr sz="10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lnSpc>
                <a:spcPct val="115000"/>
              </a:lnSpc>
              <a:buNone/>
              <a:defRPr sz="10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lnSpc>
                <a:spcPct val="115000"/>
              </a:lnSpc>
              <a:buNone/>
              <a:defRPr sz="10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lnSpc>
                <a:spcPct val="115000"/>
              </a:lnSpc>
              <a:buNone/>
              <a:defRPr sz="10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lnSpc>
                <a:spcPct val="115000"/>
              </a:lnSpc>
              <a:buNone/>
              <a:defRPr sz="10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1.gif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3.png"/><Relationship Id="rId4" Type="http://schemas.openxmlformats.org/officeDocument/2006/relationships/image" Target="../media/image2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13.png"/><Relationship Id="rId5" Type="http://schemas.openxmlformats.org/officeDocument/2006/relationships/image" Target="../media/image4.png"/><Relationship Id="rId6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jpg"/><Relationship Id="rId4" Type="http://schemas.openxmlformats.org/officeDocument/2006/relationships/image" Target="../media/image8.jpg"/><Relationship Id="rId5" Type="http://schemas.openxmlformats.org/officeDocument/2006/relationships/image" Target="../media/image22.jpg"/><Relationship Id="rId6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0" y="1150825"/>
            <a:ext cx="8520600" cy="1223700"/>
          </a:xfrm>
          <a:prstGeom prst="rect">
            <a:avLst/>
          </a:prstGeom>
          <a:ln cap="flat" cmpd="sng" w="28575">
            <a:solidFill>
              <a:srgbClr val="84B81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Optische Schalter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787050"/>
            <a:ext cx="8520600" cy="12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/>
              <a:t>Robert Appel</a:t>
            </a:r>
            <a:endParaRPr sz="1800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/>
              <a:t>03.07.19</a:t>
            </a:r>
            <a:endParaRPr sz="1800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/>
              <a:t>MOpti Seminar</a:t>
            </a:r>
            <a:endParaRPr sz="1800"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48988" y="4157025"/>
            <a:ext cx="846025" cy="846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p14:dur="400">
        <p:fade thruBlk="1"/>
      </p:transition>
    </mc:Choice>
    <mc:Fallback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type="title"/>
          </p:nvPr>
        </p:nvSpPr>
        <p:spPr>
          <a:xfrm>
            <a:off x="115975" y="53250"/>
            <a:ext cx="5982600" cy="54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Elektro-optischer Schalter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22"/>
          <p:cNvSpPr txBox="1"/>
          <p:nvPr>
            <p:ph idx="1" type="body"/>
          </p:nvPr>
        </p:nvSpPr>
        <p:spPr>
          <a:xfrm>
            <a:off x="60300" y="950925"/>
            <a:ext cx="5801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4B819"/>
              </a:buClr>
              <a:buSzPts val="1800"/>
              <a:buFont typeface="Nunito"/>
              <a:buChar char="●"/>
            </a:pPr>
            <a:r>
              <a:rPr lang="de"/>
              <a:t>Silizium auf Isolator (SOI)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p-n-Übergang in Vorwärtsrichtung 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de"/>
              <a:t>Einbringen von Ladungsträger in die Lamelle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de"/>
              <a:t>Führt zum Abschneiden des Strahls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Modulationstiefe = 96% bei 45mA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Verlust beim Einkoppeln 3.65dB bei Wellenlänge 1.3µm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Schaltzeit 160ns </a:t>
            </a:r>
            <a:endParaRPr/>
          </a:p>
        </p:txBody>
      </p:sp>
      <p:sp>
        <p:nvSpPr>
          <p:cNvPr id="138" name="Google Shape;138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pic>
        <p:nvPicPr>
          <p:cNvPr id="139" name="Google Shape;13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96800" y="100225"/>
            <a:ext cx="2942700" cy="3004761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2"/>
          <p:cNvSpPr txBox="1"/>
          <p:nvPr/>
        </p:nvSpPr>
        <p:spPr>
          <a:xfrm>
            <a:off x="5861400" y="3186300"/>
            <a:ext cx="3282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B. Li, S. J. Chua, Hrsg., Optical Switches, Materials and Design (Woodhead Publishing, 2010).</a:t>
            </a:r>
            <a:endParaRPr sz="10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3"/>
          <p:cNvSpPr txBox="1"/>
          <p:nvPr>
            <p:ph type="title"/>
          </p:nvPr>
        </p:nvSpPr>
        <p:spPr>
          <a:xfrm>
            <a:off x="65400" y="30125"/>
            <a:ext cx="4506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Thermo-optischer Schalter</a:t>
            </a:r>
            <a:endParaRPr/>
          </a:p>
        </p:txBody>
      </p:sp>
      <p:sp>
        <p:nvSpPr>
          <p:cNvPr id="146" name="Google Shape;146;p23"/>
          <p:cNvSpPr txBox="1"/>
          <p:nvPr>
            <p:ph idx="1" type="body"/>
          </p:nvPr>
        </p:nvSpPr>
        <p:spPr>
          <a:xfrm>
            <a:off x="107175" y="1245750"/>
            <a:ext cx="5051100" cy="27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digital optischer Schalter (DOS)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räumliches Schalten mit mehreren Wellenlängen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zwei Einzelmoden-Ausgänge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Wärmezufuhr über Elektroden </a:t>
            </a:r>
            <a:endParaRPr/>
          </a:p>
        </p:txBody>
      </p:sp>
      <p:sp>
        <p:nvSpPr>
          <p:cNvPr id="147" name="Google Shape;147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pic>
        <p:nvPicPr>
          <p:cNvPr id="148" name="Google Shape;14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4850" y="391450"/>
            <a:ext cx="4260575" cy="269945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3"/>
          <p:cNvSpPr txBox="1"/>
          <p:nvPr/>
        </p:nvSpPr>
        <p:spPr>
          <a:xfrm>
            <a:off x="4497525" y="3161375"/>
            <a:ext cx="45879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B. Li, S. J. Chua, Hrsg., Optical Switches, Materials and Design (Woodhead Publishing, 2010).</a:t>
            </a:r>
            <a:endParaRPr sz="10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4"/>
          <p:cNvSpPr txBox="1"/>
          <p:nvPr>
            <p:ph type="title"/>
          </p:nvPr>
        </p:nvSpPr>
        <p:spPr>
          <a:xfrm>
            <a:off x="65400" y="30125"/>
            <a:ext cx="4506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Thermo-optischer Schalter</a:t>
            </a:r>
            <a:endParaRPr/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-95400" y="1034375"/>
            <a:ext cx="5051100" cy="27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Heizen des Wellenleiters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de"/>
              <a:t>Variation des effektiven Modal-Index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de"/>
              <a:t>Reduktion des Brechungsindizes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de"/>
              <a:t>Ändert den Weg den das Licht nimmt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pic>
        <p:nvPicPr>
          <p:cNvPr id="157" name="Google Shape;15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4850" y="391450"/>
            <a:ext cx="4260575" cy="2699450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4"/>
          <p:cNvSpPr txBox="1"/>
          <p:nvPr>
            <p:ph idx="1" type="body"/>
          </p:nvPr>
        </p:nvSpPr>
        <p:spPr>
          <a:xfrm>
            <a:off x="-95400" y="3365425"/>
            <a:ext cx="9144000" cy="117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 u="sng"/>
              <a:t>Zwei Schaltmöglichkeiten:</a:t>
            </a:r>
            <a:endParaRPr u="sng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/>
              <a:t>-3dB Energie-Teiler, wenn beide Arme die gleiche Temperatur haben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/>
              <a:t>Licht wird immer zum Arm mit dem höheren Brechungsindex geleitet der Eingang folgt adiabatisch</a:t>
            </a:r>
            <a:endParaRPr/>
          </a:p>
        </p:txBody>
      </p:sp>
      <p:sp>
        <p:nvSpPr>
          <p:cNvPr id="159" name="Google Shape;159;p24"/>
          <p:cNvSpPr txBox="1"/>
          <p:nvPr/>
        </p:nvSpPr>
        <p:spPr>
          <a:xfrm>
            <a:off x="4497525" y="3161375"/>
            <a:ext cx="45879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B. Li, S. J. Chua, Hrsg., Optical Switches, Materials and Design (Woodhead Publishing, 2010).</a:t>
            </a:r>
            <a:endParaRPr sz="10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5"/>
          <p:cNvSpPr txBox="1"/>
          <p:nvPr>
            <p:ph type="title"/>
          </p:nvPr>
        </p:nvSpPr>
        <p:spPr>
          <a:xfrm>
            <a:off x="57175" y="-73600"/>
            <a:ext cx="4690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Magneto-optischer Schalter</a:t>
            </a:r>
            <a:endParaRPr/>
          </a:p>
        </p:txBody>
      </p:sp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-57425" y="499100"/>
            <a:ext cx="5052000" cy="261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Basiert auf dem Faraday-Effekt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/>
              <a:t>Drehung der Polarisationsebene, wenn: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/>
              <a:t>B-Feld </a:t>
            </a:r>
            <a:r>
              <a:rPr lang="de" sz="1800"/>
              <a:t>∥ </a:t>
            </a:r>
            <a:r>
              <a:rPr lang="de"/>
              <a:t>Propagation des Lichts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800"/>
              <a:buChar char="●"/>
            </a:pPr>
            <a:r>
              <a:rPr lang="de">
                <a:solidFill>
                  <a:srgbClr val="E06666"/>
                </a:solidFill>
              </a:rPr>
              <a:t>Problem:</a:t>
            </a:r>
            <a:endParaRPr>
              <a:solidFill>
                <a:srgbClr val="E06666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400"/>
              <a:buChar char="○"/>
            </a:pPr>
            <a:r>
              <a:rPr lang="de">
                <a:solidFill>
                  <a:srgbClr val="E06666"/>
                </a:solidFill>
              </a:rPr>
              <a:t>Mangel an MO-Materialien mit ausreichend hoher Qualität</a:t>
            </a:r>
            <a:endParaRPr>
              <a:solidFill>
                <a:srgbClr val="E06666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400"/>
              <a:buChar char="➢"/>
            </a:pPr>
            <a:r>
              <a:rPr lang="de">
                <a:solidFill>
                  <a:srgbClr val="E06666"/>
                </a:solidFill>
              </a:rPr>
              <a:t>Wenig Forschung 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66" name="Google Shape;166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pic>
        <p:nvPicPr>
          <p:cNvPr id="167" name="Google Shape;16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0374" y="657624"/>
            <a:ext cx="4444475" cy="1510950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5"/>
          <p:cNvSpPr txBox="1"/>
          <p:nvPr/>
        </p:nvSpPr>
        <p:spPr>
          <a:xfrm>
            <a:off x="4660363" y="2168575"/>
            <a:ext cx="44445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B. Li, S. J. Chua, Hrsg., Optical Switches, Materials and Design (Woodhead Publishing, 2010).</a:t>
            </a:r>
            <a:endParaRPr sz="10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69" name="Google Shape;169;p25"/>
          <p:cNvSpPr txBox="1"/>
          <p:nvPr/>
        </p:nvSpPr>
        <p:spPr>
          <a:xfrm>
            <a:off x="5587500" y="2631175"/>
            <a:ext cx="3556500" cy="11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84B819"/>
              </a:buClr>
              <a:buSzPts val="1400"/>
              <a:buFont typeface="Nunito"/>
              <a:buChar char="●"/>
            </a:pPr>
            <a:r>
              <a:rPr lang="d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ON/OFF EO-Schalter</a:t>
            </a:r>
            <a:endParaRPr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84B819"/>
              </a:buClr>
              <a:buSzPts val="1400"/>
              <a:buFont typeface="Nunito"/>
              <a:buChar char="●"/>
            </a:pPr>
            <a:r>
              <a:rPr lang="d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Prinzipiell gleich zu MO-Schalter</a:t>
            </a:r>
            <a:endParaRPr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84B819"/>
              </a:buClr>
              <a:buSzPts val="1400"/>
              <a:buFont typeface="Nunito"/>
              <a:buChar char="●"/>
            </a:pPr>
            <a:r>
              <a:rPr lang="d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E-Feld ⇾ B-Feld</a:t>
            </a:r>
            <a:endParaRPr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84B819"/>
              </a:buClr>
              <a:buSzPts val="1400"/>
              <a:buFont typeface="Nunito"/>
              <a:buChar char="●"/>
            </a:pPr>
            <a:r>
              <a:rPr lang="d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EO-Material </a:t>
            </a:r>
            <a:r>
              <a:rPr lang="d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⇾ MO-Material </a:t>
            </a:r>
            <a:endParaRPr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70" name="Google Shape;170;p25"/>
          <p:cNvSpPr txBox="1"/>
          <p:nvPr>
            <p:ph idx="1" type="body"/>
          </p:nvPr>
        </p:nvSpPr>
        <p:spPr>
          <a:xfrm>
            <a:off x="0" y="3273350"/>
            <a:ext cx="5778300" cy="227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84B819"/>
              </a:buClr>
              <a:buSzPts val="1800"/>
              <a:buChar char="➢"/>
            </a:pPr>
            <a:r>
              <a:rPr lang="de">
                <a:solidFill>
                  <a:srgbClr val="FFFFFF"/>
                </a:solidFill>
              </a:rPr>
              <a:t>Eisengranate in den Bismuth ersetzt wurde </a:t>
            </a:r>
            <a:endParaRPr>
              <a:solidFill>
                <a:srgbClr val="FFFFFF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84B819"/>
              </a:buClr>
              <a:buSzPts val="1400"/>
              <a:buChar char="○"/>
            </a:pPr>
            <a:r>
              <a:rPr lang="de">
                <a:solidFill>
                  <a:srgbClr val="FFFFFF"/>
                </a:solidFill>
              </a:rPr>
              <a:t>gute MO Eigenschaften</a:t>
            </a:r>
            <a:endParaRPr>
              <a:solidFill>
                <a:srgbClr val="FFFFFF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84B819"/>
              </a:buClr>
              <a:buSzPts val="1400"/>
              <a:buChar char="○"/>
            </a:pPr>
            <a:r>
              <a:rPr lang="de">
                <a:solidFill>
                  <a:srgbClr val="FFFFFF"/>
                </a:solidFill>
              </a:rPr>
              <a:t>geringer Verlust</a:t>
            </a:r>
            <a:endParaRPr>
              <a:solidFill>
                <a:srgbClr val="FFFFFF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84B819"/>
              </a:buClr>
              <a:buSzPts val="1400"/>
              <a:buChar char="○"/>
            </a:pPr>
            <a:r>
              <a:rPr lang="de">
                <a:solidFill>
                  <a:srgbClr val="FFFFFF"/>
                </a:solidFill>
              </a:rPr>
              <a:t>große Bandbreite </a:t>
            </a:r>
            <a:endParaRPr>
              <a:solidFill>
                <a:srgbClr val="FFFFFF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84B819"/>
              </a:buClr>
              <a:buSzPts val="1400"/>
              <a:buChar char="○"/>
            </a:pPr>
            <a:r>
              <a:rPr lang="de">
                <a:solidFill>
                  <a:srgbClr val="FFFFFF"/>
                </a:solidFill>
              </a:rPr>
              <a:t>großer Grad an Rotation für wenig Feld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6"/>
          <p:cNvSpPr txBox="1"/>
          <p:nvPr>
            <p:ph type="title"/>
          </p:nvPr>
        </p:nvSpPr>
        <p:spPr>
          <a:xfrm>
            <a:off x="100325" y="37925"/>
            <a:ext cx="5787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Schalten mit nichtlinearen Effekten</a:t>
            </a:r>
            <a:endParaRPr/>
          </a:p>
        </p:txBody>
      </p:sp>
      <p:sp>
        <p:nvSpPr>
          <p:cNvPr id="176" name="Google Shape;176;p26"/>
          <p:cNvSpPr txBox="1"/>
          <p:nvPr>
            <p:ph idx="1" type="body"/>
          </p:nvPr>
        </p:nvSpPr>
        <p:spPr>
          <a:xfrm>
            <a:off x="-86125" y="745925"/>
            <a:ext cx="5331300" cy="451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Nonlinear optical loop mirror (NOLM)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Prinzip: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/>
              <a:t>Gegenläufige Lichtstrahlen erfahren unterschiedlich starke nichtlineare Phasenverschiebung im nichtlinearen Medium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Koppler mit ungleicher Aufspaltungsrate 𝛼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stärkste Strahl erzeugt SPM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Interferenz nach Austritt aus der Schleife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konstruktiver Teil E</a:t>
            </a:r>
            <a:r>
              <a:rPr baseline="-25000" lang="de"/>
              <a:t>O2</a:t>
            </a:r>
            <a:r>
              <a:rPr lang="de"/>
              <a:t>, destruktiver Teil E</a:t>
            </a:r>
            <a:r>
              <a:rPr baseline="-25000" lang="de"/>
              <a:t>O1</a:t>
            </a:r>
            <a:endParaRPr baseline="-250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Verwendungsmöglichkeiten: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/>
              <a:t>Autokorrelationssignal Extraktion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/>
              <a:t>Rauschunterdrückung</a:t>
            </a:r>
            <a:endParaRPr/>
          </a:p>
        </p:txBody>
      </p:sp>
      <p:sp>
        <p:nvSpPr>
          <p:cNvPr id="177" name="Google Shape;177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pic>
        <p:nvPicPr>
          <p:cNvPr id="178" name="Google Shape;17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21000" y="1049025"/>
            <a:ext cx="4023000" cy="2613231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6"/>
          <p:cNvSpPr txBox="1"/>
          <p:nvPr/>
        </p:nvSpPr>
        <p:spPr>
          <a:xfrm>
            <a:off x="5121000" y="541825"/>
            <a:ext cx="3968100" cy="4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B. Li, S. J. Chua, Hrsg., Optical Switches, Materials and Design (Woodhead Publishing, 2010).</a:t>
            </a:r>
            <a:endParaRPr sz="10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7"/>
          <p:cNvSpPr txBox="1"/>
          <p:nvPr>
            <p:ph type="title"/>
          </p:nvPr>
        </p:nvSpPr>
        <p:spPr>
          <a:xfrm>
            <a:off x="69000" y="0"/>
            <a:ext cx="3939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Flüssigkristall Schalter</a:t>
            </a:r>
            <a:endParaRPr/>
          </a:p>
        </p:txBody>
      </p:sp>
      <p:sp>
        <p:nvSpPr>
          <p:cNvPr id="185" name="Google Shape;185;p27"/>
          <p:cNvSpPr txBox="1"/>
          <p:nvPr>
            <p:ph idx="1" type="body"/>
          </p:nvPr>
        </p:nvSpPr>
        <p:spPr>
          <a:xfrm>
            <a:off x="-86125" y="714075"/>
            <a:ext cx="5067300" cy="434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LC-Material zwischen zwei Glassubstraten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Platzhalter aus Plastikmicrosphären oder Glasfasern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transparente Elektrodenschicht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Polarisatoren auf beiden Seiten + andere photonische Applikationen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Twisted nematic (TN) cell: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/>
              <a:t>pos. dielektrische Anisotropie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/>
              <a:t>diel. Konst. größer in langer Achse als in der kurzen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de"/>
              <a:t>Moleküle ∥ Glassubstrat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de"/>
              <a:t>90° Drehung entlang der Zelle</a:t>
            </a:r>
            <a:endParaRPr/>
          </a:p>
        </p:txBody>
      </p:sp>
      <p:sp>
        <p:nvSpPr>
          <p:cNvPr id="186" name="Google Shape;186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187" name="Google Shape;187;p27"/>
          <p:cNvSpPr txBox="1"/>
          <p:nvPr/>
        </p:nvSpPr>
        <p:spPr>
          <a:xfrm>
            <a:off x="4981075" y="59400"/>
            <a:ext cx="4040100" cy="4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B. Li, S. J. Chua, Hrsg., Optical Switches, Materials and Design (Woodhead Publishing, 2010).</a:t>
            </a:r>
            <a:endParaRPr sz="10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88" name="Google Shape;18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81100" y="572700"/>
            <a:ext cx="4040049" cy="2103300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7"/>
          <p:cNvSpPr txBox="1"/>
          <p:nvPr>
            <p:ph idx="1" type="body"/>
          </p:nvPr>
        </p:nvSpPr>
        <p:spPr>
          <a:xfrm>
            <a:off x="4767725" y="2771125"/>
            <a:ext cx="4253400" cy="189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Reorientierung der Mol. bei V ≤ V</a:t>
            </a:r>
            <a:r>
              <a:rPr baseline="-25000" lang="de"/>
              <a:t>th</a:t>
            </a:r>
            <a:endParaRPr baseline="-250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V = V</a:t>
            </a:r>
            <a:r>
              <a:rPr baseline="-25000" lang="de"/>
              <a:t>sw</a:t>
            </a:r>
            <a:r>
              <a:rPr lang="de"/>
              <a:t> :   Mol.  ∥ E-Feld (ON-Zust.)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typ. Werte:</a:t>
            </a:r>
            <a:endParaRPr/>
          </a:p>
          <a:p>
            <a:pPr indent="-317500" lvl="1" marL="13716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>
                <a:solidFill>
                  <a:schemeClr val="dk1"/>
                </a:solidFill>
              </a:rPr>
              <a:t>V</a:t>
            </a:r>
            <a:r>
              <a:rPr baseline="-25000" lang="de">
                <a:solidFill>
                  <a:schemeClr val="dk1"/>
                </a:solidFill>
              </a:rPr>
              <a:t>th </a:t>
            </a:r>
            <a:r>
              <a:rPr lang="de">
                <a:solidFill>
                  <a:schemeClr val="dk1"/>
                </a:solidFill>
              </a:rPr>
              <a:t>:   1-2V</a:t>
            </a:r>
            <a:endParaRPr/>
          </a:p>
          <a:p>
            <a:pPr indent="-317500" lvl="1" marL="13716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>
                <a:solidFill>
                  <a:schemeClr val="dk1"/>
                </a:solidFill>
              </a:rPr>
              <a:t>V</a:t>
            </a:r>
            <a:r>
              <a:rPr baseline="-25000" lang="de">
                <a:solidFill>
                  <a:schemeClr val="dk1"/>
                </a:solidFill>
              </a:rPr>
              <a:t>sw </a:t>
            </a:r>
            <a:r>
              <a:rPr lang="de">
                <a:solidFill>
                  <a:schemeClr val="dk1"/>
                </a:solidFill>
              </a:rPr>
              <a:t>:   3-5V</a:t>
            </a:r>
            <a:endParaRPr>
              <a:solidFill>
                <a:schemeClr val="dk1"/>
              </a:solidFill>
            </a:endParaRPr>
          </a:p>
          <a:p>
            <a:pPr indent="0" lvl="0" marL="13716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8"/>
          <p:cNvSpPr txBox="1"/>
          <p:nvPr>
            <p:ph type="title"/>
          </p:nvPr>
        </p:nvSpPr>
        <p:spPr>
          <a:xfrm>
            <a:off x="69000" y="0"/>
            <a:ext cx="8296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Flüssigkristall Schalter - ON/OFF (1x1)</a:t>
            </a:r>
            <a:endParaRPr/>
          </a:p>
        </p:txBody>
      </p:sp>
      <p:sp>
        <p:nvSpPr>
          <p:cNvPr id="195" name="Google Shape;195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pic>
        <p:nvPicPr>
          <p:cNvPr id="196" name="Google Shape;19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875" y="572700"/>
            <a:ext cx="7915904" cy="426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8"/>
          <p:cNvSpPr txBox="1"/>
          <p:nvPr/>
        </p:nvSpPr>
        <p:spPr>
          <a:xfrm>
            <a:off x="266175" y="4768225"/>
            <a:ext cx="7249500" cy="2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B. Li, S. J. Chua, Hrsg., Optical Switches, Materials and Design (Woodhead Publishing, 2010).</a:t>
            </a:r>
            <a:endParaRPr sz="10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9"/>
          <p:cNvSpPr txBox="1"/>
          <p:nvPr>
            <p:ph type="title"/>
          </p:nvPr>
        </p:nvSpPr>
        <p:spPr>
          <a:xfrm>
            <a:off x="69000" y="0"/>
            <a:ext cx="8605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Flüssigkristall Schalter - (1x2) Schalter </a:t>
            </a:r>
            <a:endParaRPr/>
          </a:p>
        </p:txBody>
      </p:sp>
      <p:sp>
        <p:nvSpPr>
          <p:cNvPr id="203" name="Google Shape;203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pic>
        <p:nvPicPr>
          <p:cNvPr id="204" name="Google Shape;20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1275" y="607675"/>
            <a:ext cx="7566775" cy="4257825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29"/>
          <p:cNvSpPr txBox="1"/>
          <p:nvPr/>
        </p:nvSpPr>
        <p:spPr>
          <a:xfrm>
            <a:off x="1033375" y="4768225"/>
            <a:ext cx="7249500" cy="2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B. Li, S. J. Chua, Hrsg., Optical Switches, Materials and Design (Woodhead Publishing, 2010).</a:t>
            </a:r>
            <a:endParaRPr sz="10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0"/>
          <p:cNvSpPr txBox="1"/>
          <p:nvPr>
            <p:ph type="title"/>
          </p:nvPr>
        </p:nvSpPr>
        <p:spPr>
          <a:xfrm>
            <a:off x="0" y="0"/>
            <a:ext cx="5998200" cy="53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Mikro-elektro-mechanisch (MEMS)</a:t>
            </a:r>
            <a:endParaRPr/>
          </a:p>
        </p:txBody>
      </p:sp>
      <p:sp>
        <p:nvSpPr>
          <p:cNvPr id="211" name="Google Shape;211;p30"/>
          <p:cNvSpPr txBox="1"/>
          <p:nvPr>
            <p:ph idx="1" type="body"/>
          </p:nvPr>
        </p:nvSpPr>
        <p:spPr>
          <a:xfrm>
            <a:off x="0" y="679525"/>
            <a:ext cx="4390200" cy="437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mechanisch integrierter Schaltkreis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Antriebskräfte: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/>
              <a:t>elektrostatisch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/>
              <a:t>elektromagnetisch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/>
              <a:t>thermisch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2D MEMS (digital) (a)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/>
              <a:t>Spiegelposition ON/OFF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3D MEMS (analog) (b)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/>
              <a:t>Querschaltung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/>
              <a:t>Kippen der Spiegel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de">
                <a:solidFill>
                  <a:schemeClr val="dk1"/>
                </a:solidFill>
              </a:rPr>
              <a:t>router/selector Architektur 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84B819"/>
              </a:buClr>
              <a:buSzPts val="1400"/>
              <a:buChar char="○"/>
            </a:pPr>
            <a:r>
              <a:rPr lang="de">
                <a:solidFill>
                  <a:schemeClr val="dk1"/>
                </a:solidFill>
              </a:rPr>
              <a:t>gut für &gt;1000 In/Outputs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84B819"/>
              </a:buClr>
              <a:buSzPts val="1400"/>
              <a:buChar char="○"/>
            </a:pPr>
            <a:r>
              <a:rPr lang="de">
                <a:solidFill>
                  <a:schemeClr val="dk1"/>
                </a:solidFill>
              </a:rPr>
              <a:t>Verlust ca. 3dB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pic>
        <p:nvPicPr>
          <p:cNvPr id="213" name="Google Shape;21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0150" y="1017800"/>
            <a:ext cx="4585800" cy="2006288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30"/>
          <p:cNvSpPr txBox="1"/>
          <p:nvPr/>
        </p:nvSpPr>
        <p:spPr>
          <a:xfrm>
            <a:off x="4390150" y="3511200"/>
            <a:ext cx="4753800" cy="4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P. De Dobbelaere, K. Falta, S. Gloeckner, S. Patra, IEEE Communications Magazine 40, 88–95 (März 2002)</a:t>
            </a:r>
            <a:endParaRPr sz="10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1"/>
          <p:cNvSpPr txBox="1"/>
          <p:nvPr>
            <p:ph type="title"/>
          </p:nvPr>
        </p:nvSpPr>
        <p:spPr>
          <a:xfrm>
            <a:off x="0" y="0"/>
            <a:ext cx="5998200" cy="53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Mikro-elektro-mechanisch (MEMS)</a:t>
            </a:r>
            <a:endParaRPr/>
          </a:p>
        </p:txBody>
      </p:sp>
      <p:sp>
        <p:nvSpPr>
          <p:cNvPr id="220" name="Google Shape;220;p31"/>
          <p:cNvSpPr txBox="1"/>
          <p:nvPr>
            <p:ph idx="1" type="body"/>
          </p:nvPr>
        </p:nvSpPr>
        <p:spPr>
          <a:xfrm>
            <a:off x="0" y="679525"/>
            <a:ext cx="4386000" cy="437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Materialien mit guten elektrischen und mechanischen Eigenschaften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/>
              <a:t>Si, SiO</a:t>
            </a:r>
            <a:r>
              <a:rPr baseline="-25000" lang="de"/>
              <a:t>x </a:t>
            </a:r>
            <a:r>
              <a:rPr lang="de"/>
              <a:t>, SiN</a:t>
            </a:r>
            <a:r>
              <a:rPr baseline="-25000" lang="de"/>
              <a:t>x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Volumen microätzen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Oberfläche microätzen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Aktuatoren (a)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/>
              <a:t>OFF: Winkel zwischen Aktuator und Substrat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/>
              <a:t>Spannung anlegen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de"/>
              <a:t>elektrostatische Anziehung des Aktuators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Spiegel mit 90° zum Substrat geätzt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de"/>
              <a:t>geringe Energiedissipation ca. µW</a:t>
            </a:r>
            <a:endParaRPr/>
          </a:p>
        </p:txBody>
      </p:sp>
      <p:sp>
        <p:nvSpPr>
          <p:cNvPr id="221" name="Google Shape;221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pic>
        <p:nvPicPr>
          <p:cNvPr id="222" name="Google Shape;22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6000" y="875068"/>
            <a:ext cx="4585801" cy="1858632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31"/>
          <p:cNvSpPr txBox="1"/>
          <p:nvPr/>
        </p:nvSpPr>
        <p:spPr>
          <a:xfrm>
            <a:off x="4386000" y="2829250"/>
            <a:ext cx="4758000" cy="4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P. De Dobbelaere, K. Falta, S. Gloeckner, S. Patra, IEEE Communications Magazine 40, 88–95 (März 2002)</a:t>
            </a:r>
            <a:endParaRPr sz="10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24" name="Google Shape;224;p31"/>
          <p:cNvSpPr txBox="1"/>
          <p:nvPr/>
        </p:nvSpPr>
        <p:spPr>
          <a:xfrm>
            <a:off x="4697250" y="3440750"/>
            <a:ext cx="4157100" cy="11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84B819"/>
              </a:buClr>
              <a:buSzPts val="1400"/>
              <a:buFont typeface="Nunito"/>
              <a:buChar char="●"/>
            </a:pPr>
            <a:r>
              <a:rPr lang="d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2D MEMS </a:t>
            </a:r>
            <a:endParaRPr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84B819"/>
              </a:buClr>
              <a:buSzPts val="1400"/>
              <a:buFont typeface="Nunito"/>
              <a:buChar char="●"/>
            </a:pPr>
            <a:r>
              <a:rPr lang="d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16x16 mit 256 Aktuatoren</a:t>
            </a:r>
            <a:endParaRPr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1788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u="sng">
                <a:solidFill>
                  <a:srgbClr val="84B819"/>
                </a:solidFill>
              </a:rPr>
              <a:t>Motivation: Vortrag</a:t>
            </a:r>
            <a:endParaRPr u="sng">
              <a:solidFill>
                <a:srgbClr val="84B819"/>
              </a:solidFill>
            </a:endParaRPr>
          </a:p>
        </p:txBody>
      </p:sp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108150" y="1428775"/>
            <a:ext cx="8417400" cy="31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84B819"/>
              </a:buClr>
              <a:buSzPts val="2400"/>
              <a:buChar char="●"/>
            </a:pPr>
            <a:r>
              <a:rPr lang="de" sz="2400"/>
              <a:t>Was sind optische Schalter ?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84B819"/>
              </a:buClr>
              <a:buSzPts val="2400"/>
              <a:buChar char="●"/>
            </a:pPr>
            <a:r>
              <a:rPr lang="de" sz="2400"/>
              <a:t>Wie werden optische Schalter gebaut ?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84B819"/>
              </a:buClr>
              <a:buSzPts val="2400"/>
              <a:buChar char="●"/>
            </a:pPr>
            <a:r>
              <a:rPr lang="de" sz="2400"/>
              <a:t>Was beantwortet dieser Vortrag ?</a:t>
            </a:r>
            <a:endParaRPr sz="24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84B819"/>
              </a:buClr>
              <a:buSzPts val="1800"/>
              <a:buChar char="○"/>
            </a:pPr>
            <a:r>
              <a:rPr lang="de" sz="1800"/>
              <a:t>Arten des Schaltens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84B819"/>
              </a:buClr>
              <a:buSzPts val="1800"/>
              <a:buChar char="○"/>
            </a:pPr>
            <a:r>
              <a:rPr lang="de" sz="1800"/>
              <a:t>Verschiedene physikalische Phänomene die Schalten ermöglichen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84B819"/>
              </a:buClr>
              <a:buSzPts val="1800"/>
              <a:buChar char="○"/>
            </a:pPr>
            <a:r>
              <a:rPr lang="de" sz="1800"/>
              <a:t>Funktionsweisen &amp; Grundprinzipien verschiedener Schalter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84B819"/>
              </a:buClr>
              <a:buSzPts val="1800"/>
              <a:buChar char="○"/>
            </a:pPr>
            <a:r>
              <a:rPr lang="de" sz="1800"/>
              <a:t>Aufbau</a:t>
            </a:r>
            <a:endParaRPr sz="1800"/>
          </a:p>
        </p:txBody>
      </p:sp>
      <p:sp>
        <p:nvSpPr>
          <p:cNvPr id="63" name="Google Shape;63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05150" y="101770"/>
            <a:ext cx="1963050" cy="296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2"/>
          <p:cNvSpPr txBox="1"/>
          <p:nvPr>
            <p:ph type="title"/>
          </p:nvPr>
        </p:nvSpPr>
        <p:spPr>
          <a:xfrm>
            <a:off x="0" y="0"/>
            <a:ext cx="5998200" cy="53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Mikro-elektro-mechanisch (MEMS)</a:t>
            </a:r>
            <a:endParaRPr/>
          </a:p>
        </p:txBody>
      </p:sp>
      <p:sp>
        <p:nvSpPr>
          <p:cNvPr id="230" name="Google Shape;230;p32"/>
          <p:cNvSpPr txBox="1"/>
          <p:nvPr>
            <p:ph idx="1" type="body"/>
          </p:nvPr>
        </p:nvSpPr>
        <p:spPr>
          <a:xfrm>
            <a:off x="0" y="2963200"/>
            <a:ext cx="8784000" cy="209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zwei Reihen aus Spiegeln die gleichzeitig Schalten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/>
              <a:t>Spiegelpaar aktiv: 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de"/>
              <a:t>Signal wird auf den Drop-Port geleitet und Add-Signal geht auf den Output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/>
              <a:t>Spiegelpaar inaktiv: 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de"/>
              <a:t>Input ⇾ Output</a:t>
            </a:r>
            <a:endParaRPr/>
          </a:p>
        </p:txBody>
      </p:sp>
      <p:sp>
        <p:nvSpPr>
          <p:cNvPr id="231" name="Google Shape;231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232" name="Google Shape;232;p32"/>
          <p:cNvSpPr txBox="1"/>
          <p:nvPr/>
        </p:nvSpPr>
        <p:spPr>
          <a:xfrm>
            <a:off x="5724600" y="42475"/>
            <a:ext cx="3419400" cy="8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P. De Dobbelaere, K. Falta, S. Gloeckner, S. Patra, IEEE Communications Magazine 40, 88–95 (März 2002)</a:t>
            </a:r>
            <a:endParaRPr sz="10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233" name="Google Shape;23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8800" y="530700"/>
            <a:ext cx="6260699" cy="227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3"/>
          <p:cNvSpPr txBox="1"/>
          <p:nvPr>
            <p:ph type="title"/>
          </p:nvPr>
        </p:nvSpPr>
        <p:spPr>
          <a:xfrm>
            <a:off x="271738" y="561625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Danke für Eure Aufmerksamkeit !</a:t>
            </a:r>
            <a:endParaRPr/>
          </a:p>
        </p:txBody>
      </p:sp>
      <p:sp>
        <p:nvSpPr>
          <p:cNvPr id="239" name="Google Shape;239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pic>
        <p:nvPicPr>
          <p:cNvPr id="240" name="Google Shape;24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77000" y="1759325"/>
            <a:ext cx="2558878" cy="26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33"/>
          <p:cNvSpPr txBox="1"/>
          <p:nvPr/>
        </p:nvSpPr>
        <p:spPr>
          <a:xfrm>
            <a:off x="227050" y="1984600"/>
            <a:ext cx="5300100" cy="74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3000">
                <a:solidFill>
                  <a:srgbClr val="84B819"/>
                </a:solidFill>
                <a:latin typeface="Lobster"/>
                <a:ea typeface="Lobster"/>
                <a:cs typeface="Lobster"/>
                <a:sym typeface="Lobster"/>
              </a:rPr>
              <a:t>Noch Fragen ?</a:t>
            </a:r>
            <a:endParaRPr sz="3000">
              <a:solidFill>
                <a:srgbClr val="84B819"/>
              </a:solidFill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242" name="Google Shape;242;p33"/>
          <p:cNvSpPr txBox="1"/>
          <p:nvPr/>
        </p:nvSpPr>
        <p:spPr>
          <a:xfrm>
            <a:off x="422750" y="3049300"/>
            <a:ext cx="5300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rgbClr val="84B819"/>
                </a:solidFill>
                <a:latin typeface="Courier New"/>
                <a:ea typeface="Courier New"/>
                <a:cs typeface="Courier New"/>
                <a:sym typeface="Courier New"/>
              </a:rPr>
              <a:t>Notizen und Vortrag @github/Robubabu:</a:t>
            </a:r>
            <a:endParaRPr sz="1800">
              <a:solidFill>
                <a:srgbClr val="84B819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43" name="Google Shape;243;p33"/>
          <p:cNvSpPr txBox="1"/>
          <p:nvPr/>
        </p:nvSpPr>
        <p:spPr>
          <a:xfrm>
            <a:off x="545000" y="3495400"/>
            <a:ext cx="5055600" cy="58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https://github.com/Robubabu/MOptiVortrag.git</a:t>
            </a:r>
            <a:endParaRPr sz="18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Anhang</a:t>
            </a:r>
            <a:endParaRPr/>
          </a:p>
        </p:txBody>
      </p:sp>
      <p:sp>
        <p:nvSpPr>
          <p:cNvPr id="249" name="Google Shape;249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5"/>
          <p:cNvSpPr txBox="1"/>
          <p:nvPr>
            <p:ph type="title"/>
          </p:nvPr>
        </p:nvSpPr>
        <p:spPr>
          <a:xfrm>
            <a:off x="0" y="0"/>
            <a:ext cx="9096900" cy="61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2400"/>
              <a:t>Weitere physikalische Phänomene die Schalten ermöglichen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256" name="Google Shape;256;p35"/>
          <p:cNvSpPr txBox="1"/>
          <p:nvPr>
            <p:ph idx="1" type="body"/>
          </p:nvPr>
        </p:nvSpPr>
        <p:spPr>
          <a:xfrm>
            <a:off x="70475" y="461875"/>
            <a:ext cx="5628900" cy="463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u="sng">
                <a:solidFill>
                  <a:srgbClr val="84B819"/>
                </a:solidFill>
              </a:rPr>
              <a:t>Schalten mit photonischen Kristallen</a:t>
            </a:r>
            <a:endParaRPr u="sng">
              <a:solidFill>
                <a:srgbClr val="84B819"/>
              </a:solidFill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84B819"/>
              </a:buClr>
              <a:buSzPts val="1800"/>
              <a:buChar char="●"/>
            </a:pPr>
            <a:r>
              <a:rPr lang="de">
                <a:solidFill>
                  <a:srgbClr val="FFFFFF"/>
                </a:solidFill>
              </a:rPr>
              <a:t>Photonische Kristalle = period. opt. Nanokristalle</a:t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84B819"/>
              </a:buClr>
              <a:buSzPts val="1800"/>
              <a:buChar char="●"/>
            </a:pPr>
            <a:r>
              <a:rPr lang="de">
                <a:solidFill>
                  <a:srgbClr val="FFFFFF"/>
                </a:solidFill>
              </a:rPr>
              <a:t>Lochdurchmesser bestimmt Wellenlänge </a:t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84B819"/>
              </a:buClr>
              <a:buSzPts val="1800"/>
              <a:buChar char="●"/>
            </a:pPr>
            <a:r>
              <a:rPr lang="de">
                <a:solidFill>
                  <a:srgbClr val="FFFFFF"/>
                </a:solidFill>
              </a:rPr>
              <a:t>Änderung des Brechungsindex durch Puls</a:t>
            </a:r>
            <a:endParaRPr>
              <a:solidFill>
                <a:srgbClr val="FFFFFF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84B819"/>
              </a:buClr>
              <a:buSzPts val="1400"/>
              <a:buChar char="○"/>
            </a:pPr>
            <a:r>
              <a:rPr lang="de">
                <a:solidFill>
                  <a:srgbClr val="FFFFFF"/>
                </a:solidFill>
              </a:rPr>
              <a:t>Phasenschub</a:t>
            </a:r>
            <a:endParaRPr>
              <a:solidFill>
                <a:srgbClr val="FFFFFF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84B819"/>
              </a:buClr>
              <a:buSzPts val="1400"/>
              <a:buChar char="➢"/>
            </a:pPr>
            <a:r>
              <a:rPr lang="de">
                <a:solidFill>
                  <a:srgbClr val="FFFFFF"/>
                </a:solidFill>
              </a:rPr>
              <a:t>Basis des Schalters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de" u="sng">
                <a:solidFill>
                  <a:srgbClr val="84B819"/>
                </a:solidFill>
              </a:rPr>
              <a:t>Faser-Schalter</a:t>
            </a:r>
            <a:endParaRPr u="sng">
              <a:solidFill>
                <a:srgbClr val="84B819"/>
              </a:solidFill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84B819"/>
              </a:buClr>
              <a:buSzPts val="1800"/>
              <a:buChar char="●"/>
            </a:pPr>
            <a:r>
              <a:rPr lang="de">
                <a:solidFill>
                  <a:srgbClr val="FFFFFF"/>
                </a:solidFill>
              </a:rPr>
              <a:t>Schalten durch bewegen der Faser</a:t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84B819"/>
              </a:buClr>
              <a:buSzPts val="1800"/>
              <a:buChar char="●"/>
            </a:pPr>
            <a:r>
              <a:rPr lang="de">
                <a:solidFill>
                  <a:srgbClr val="FFFFFF"/>
                </a:solidFill>
              </a:rPr>
              <a:t>z.B. durch Piezo-Elemente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257" name="Google Shape;25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27649" y="503988"/>
            <a:ext cx="3393500" cy="235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13649" y="2913637"/>
            <a:ext cx="4384100" cy="1690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35"/>
          <p:cNvSpPr txBox="1"/>
          <p:nvPr/>
        </p:nvSpPr>
        <p:spPr>
          <a:xfrm>
            <a:off x="3319350" y="4663200"/>
            <a:ext cx="6552600" cy="2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B. Li, S. J. Chua, Hrsg., Optical Switches, Materials and Design (Woodhead Publishing, 2010).</a:t>
            </a:r>
            <a:endParaRPr sz="10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6"/>
          <p:cNvSpPr txBox="1"/>
          <p:nvPr>
            <p:ph type="title"/>
          </p:nvPr>
        </p:nvSpPr>
        <p:spPr>
          <a:xfrm>
            <a:off x="-46975" y="-101775"/>
            <a:ext cx="38283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Flüssigkristall Schalter</a:t>
            </a:r>
            <a:endParaRPr/>
          </a:p>
        </p:txBody>
      </p:sp>
      <p:sp>
        <p:nvSpPr>
          <p:cNvPr id="265" name="Google Shape;265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pic>
        <p:nvPicPr>
          <p:cNvPr id="266" name="Google Shape;26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950" y="434200"/>
            <a:ext cx="8058024" cy="4580125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36"/>
          <p:cNvSpPr txBox="1"/>
          <p:nvPr/>
        </p:nvSpPr>
        <p:spPr>
          <a:xfrm>
            <a:off x="3663875" y="118900"/>
            <a:ext cx="5981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B. Li, S. J. Chua, Hrsg., Optical Switches, Materials and Design (Woodhead Publishing, 2010).</a:t>
            </a:r>
            <a:endParaRPr sz="10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7"/>
          <p:cNvSpPr txBox="1"/>
          <p:nvPr>
            <p:ph type="title"/>
          </p:nvPr>
        </p:nvSpPr>
        <p:spPr>
          <a:xfrm>
            <a:off x="0" y="0"/>
            <a:ext cx="9096900" cy="61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2400"/>
              <a:t>Weitere physikalische Phänomene die Schalten ermöglichen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274" name="Google Shape;274;p37"/>
          <p:cNvSpPr txBox="1"/>
          <p:nvPr>
            <p:ph idx="1" type="body"/>
          </p:nvPr>
        </p:nvSpPr>
        <p:spPr>
          <a:xfrm>
            <a:off x="127050" y="1026313"/>
            <a:ext cx="8842800" cy="322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u="sng">
                <a:solidFill>
                  <a:srgbClr val="84B819"/>
                </a:solidFill>
              </a:rPr>
              <a:t>semiconductor optical amplifier (SOA)</a:t>
            </a:r>
            <a:endParaRPr u="sng">
              <a:solidFill>
                <a:srgbClr val="84B819"/>
              </a:solidFill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84B819"/>
              </a:buClr>
              <a:buSzPts val="1800"/>
              <a:buChar char="●"/>
            </a:pPr>
            <a:r>
              <a:rPr lang="de">
                <a:solidFill>
                  <a:srgbClr val="FFFFFF"/>
                </a:solidFill>
              </a:rPr>
              <a:t>Propagation durch Aktives Lasermedium (Funktionsweise d. SOA) ändert</a:t>
            </a:r>
            <a:endParaRPr>
              <a:solidFill>
                <a:srgbClr val="FFFFFF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84B819"/>
              </a:buClr>
              <a:buSzPts val="1400"/>
              <a:buChar char="○"/>
            </a:pPr>
            <a:r>
              <a:rPr lang="de">
                <a:solidFill>
                  <a:srgbClr val="FFFFFF"/>
                </a:solidFill>
              </a:rPr>
              <a:t>Wellenlänge</a:t>
            </a:r>
            <a:endParaRPr>
              <a:solidFill>
                <a:srgbClr val="FFFFFF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84B819"/>
              </a:buClr>
              <a:buSzPts val="1400"/>
              <a:buChar char="○"/>
            </a:pPr>
            <a:r>
              <a:rPr lang="de">
                <a:solidFill>
                  <a:srgbClr val="FFFFFF"/>
                </a:solidFill>
              </a:rPr>
              <a:t>Polarisation </a:t>
            </a:r>
            <a:endParaRPr>
              <a:solidFill>
                <a:srgbClr val="FFFFFF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84B819"/>
              </a:buClr>
              <a:buSzPts val="1400"/>
              <a:buChar char="○"/>
            </a:pPr>
            <a:r>
              <a:rPr lang="de">
                <a:solidFill>
                  <a:srgbClr val="FFFFFF"/>
                </a:solidFill>
              </a:rPr>
              <a:t>Phase</a:t>
            </a:r>
            <a:endParaRPr>
              <a:solidFill>
                <a:srgbClr val="FFFFFF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84B819"/>
              </a:buClr>
              <a:buSzPts val="1400"/>
              <a:buChar char="○"/>
            </a:pPr>
            <a:r>
              <a:rPr lang="de">
                <a:solidFill>
                  <a:srgbClr val="FFFFFF"/>
                </a:solidFill>
              </a:rPr>
              <a:t>Amplitude</a:t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84B819"/>
              </a:buClr>
              <a:buSzPts val="1800"/>
              <a:buChar char="●"/>
            </a:pPr>
            <a:r>
              <a:rPr lang="de">
                <a:solidFill>
                  <a:srgbClr val="FFFFFF"/>
                </a:solidFill>
              </a:rPr>
              <a:t>Element das auf die Änderung reagiert, Bsp:</a:t>
            </a:r>
            <a:endParaRPr>
              <a:solidFill>
                <a:srgbClr val="FFFFFF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84B819"/>
              </a:buClr>
              <a:buSzPts val="1400"/>
              <a:buChar char="○"/>
            </a:pPr>
            <a:r>
              <a:rPr lang="de">
                <a:solidFill>
                  <a:srgbClr val="FFFFFF"/>
                </a:solidFill>
              </a:rPr>
              <a:t>Polarisation Beam Splitter</a:t>
            </a:r>
            <a:endParaRPr>
              <a:solidFill>
                <a:srgbClr val="FFFFFF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84B819"/>
              </a:buClr>
              <a:buSzPts val="1400"/>
              <a:buChar char="○"/>
            </a:pPr>
            <a:r>
              <a:rPr lang="de">
                <a:solidFill>
                  <a:srgbClr val="FFFFFF"/>
                </a:solidFill>
              </a:rPr>
              <a:t>Mach-Zehnder Interferometer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8"/>
          <p:cNvSpPr txBox="1"/>
          <p:nvPr>
            <p:ph type="title"/>
          </p:nvPr>
        </p:nvSpPr>
        <p:spPr>
          <a:xfrm>
            <a:off x="0" y="0"/>
            <a:ext cx="9096900" cy="61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2400"/>
              <a:t>Weitere physikalische Phänomene die Schalten ermöglichen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281" name="Google Shape;281;p38"/>
          <p:cNvSpPr txBox="1"/>
          <p:nvPr>
            <p:ph idx="1" type="body"/>
          </p:nvPr>
        </p:nvSpPr>
        <p:spPr>
          <a:xfrm>
            <a:off x="0" y="713175"/>
            <a:ext cx="9144000" cy="322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u="sng">
                <a:solidFill>
                  <a:srgbClr val="84B819"/>
                </a:solidFill>
              </a:rPr>
              <a:t>Quanten-optisch</a:t>
            </a:r>
            <a:endParaRPr u="sng">
              <a:solidFill>
                <a:srgbClr val="84B819"/>
              </a:solidFill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de">
                <a:solidFill>
                  <a:srgbClr val="FFFFFF"/>
                </a:solidFill>
              </a:rPr>
              <a:t>quantum-confined Stark-Effekt </a:t>
            </a:r>
            <a:endParaRPr>
              <a:solidFill>
                <a:srgbClr val="FFFFFF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</a:pPr>
            <a:r>
              <a:rPr lang="de">
                <a:solidFill>
                  <a:srgbClr val="FFFFFF"/>
                </a:solidFill>
              </a:rPr>
              <a:t>Anlegen einer Spannung über einen Quantentopf</a:t>
            </a:r>
            <a:endParaRPr>
              <a:solidFill>
                <a:srgbClr val="FFFFFF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➢"/>
            </a:pPr>
            <a:r>
              <a:rPr lang="de">
                <a:solidFill>
                  <a:srgbClr val="FFFFFF"/>
                </a:solidFill>
              </a:rPr>
              <a:t>Reduktion der Übergangsenergie der geringsten quantisierten Niveaus für Elektron und Loch</a:t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de">
                <a:solidFill>
                  <a:srgbClr val="FFFFFF"/>
                </a:solidFill>
              </a:rPr>
              <a:t>Absorption ist für eine bestimmte Wellenlänge erhöht bei Anschluss einer Spannung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>
            <p:ph type="title"/>
          </p:nvPr>
        </p:nvSpPr>
        <p:spPr>
          <a:xfrm>
            <a:off x="70450" y="91650"/>
            <a:ext cx="1604700" cy="5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Inhalt: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15"/>
          <p:cNvSpPr txBox="1"/>
          <p:nvPr>
            <p:ph idx="1" type="body"/>
          </p:nvPr>
        </p:nvSpPr>
        <p:spPr>
          <a:xfrm>
            <a:off x="1283900" y="1084550"/>
            <a:ext cx="5480100" cy="128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de"/>
              <a:t>Motivation: Warum optische Schalter 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de"/>
              <a:t>Überblick - Was bedeutet optisches Schalten ?</a:t>
            </a:r>
            <a:endParaRPr/>
          </a:p>
        </p:txBody>
      </p:sp>
      <p:sp>
        <p:nvSpPr>
          <p:cNvPr id="71" name="Google Shape;71;p15"/>
          <p:cNvSpPr txBox="1"/>
          <p:nvPr>
            <p:ph idx="12" type="sldNum"/>
          </p:nvPr>
        </p:nvSpPr>
        <p:spPr>
          <a:xfrm>
            <a:off x="8533620" y="47023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72" name="Google Shape;72;p15"/>
          <p:cNvSpPr txBox="1"/>
          <p:nvPr/>
        </p:nvSpPr>
        <p:spPr>
          <a:xfrm>
            <a:off x="1283900" y="419150"/>
            <a:ext cx="1933800" cy="6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2400" u="sng">
                <a:solidFill>
                  <a:srgbClr val="84B819"/>
                </a:solidFill>
                <a:latin typeface="Nunito"/>
                <a:ea typeface="Nunito"/>
                <a:cs typeface="Nunito"/>
                <a:sym typeface="Nunito"/>
              </a:rPr>
              <a:t>Grundlagen:</a:t>
            </a:r>
            <a:endParaRPr sz="2400" u="sng">
              <a:solidFill>
                <a:srgbClr val="84B819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73" name="Google Shape;7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78606" y="2537700"/>
            <a:ext cx="2206657" cy="128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8737" y="2537700"/>
            <a:ext cx="1436650" cy="1466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26475" y="2537688"/>
            <a:ext cx="2315310" cy="146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72887" y="2537700"/>
            <a:ext cx="2743514" cy="1428300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5"/>
          <p:cNvSpPr txBox="1"/>
          <p:nvPr/>
        </p:nvSpPr>
        <p:spPr>
          <a:xfrm>
            <a:off x="34950" y="1906350"/>
            <a:ext cx="3597600" cy="8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2400" u="sng">
                <a:solidFill>
                  <a:srgbClr val="84B819"/>
                </a:solidFill>
                <a:latin typeface="Nunito"/>
                <a:ea typeface="Nunito"/>
                <a:cs typeface="Nunito"/>
                <a:sym typeface="Nunito"/>
              </a:rPr>
              <a:t>Verschiedene Schalter:</a:t>
            </a:r>
            <a:endParaRPr sz="2400" u="sng">
              <a:solidFill>
                <a:srgbClr val="84B819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78" name="Google Shape;78;p15"/>
          <p:cNvSpPr txBox="1"/>
          <p:nvPr/>
        </p:nvSpPr>
        <p:spPr>
          <a:xfrm>
            <a:off x="242675" y="4233575"/>
            <a:ext cx="4509300" cy="5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ln cap="flat" cmpd="sng" w="28575">
            <a:solidFill>
              <a:srgbClr val="84B81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84B819"/>
                </a:solidFill>
              </a:rPr>
              <a:t>Grundlagen</a:t>
            </a:r>
            <a:endParaRPr>
              <a:solidFill>
                <a:srgbClr val="84B819"/>
              </a:solidFill>
            </a:endParaRPr>
          </a:p>
        </p:txBody>
      </p:sp>
      <p:sp>
        <p:nvSpPr>
          <p:cNvPr id="84" name="Google Shape;84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7"/>
          <p:cNvSpPr txBox="1"/>
          <p:nvPr>
            <p:ph type="title"/>
          </p:nvPr>
        </p:nvSpPr>
        <p:spPr>
          <a:xfrm>
            <a:off x="92475" y="84925"/>
            <a:ext cx="6491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Motivation: Warum optische Schalter 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7"/>
          <p:cNvSpPr txBox="1"/>
          <p:nvPr>
            <p:ph idx="1" type="body"/>
          </p:nvPr>
        </p:nvSpPr>
        <p:spPr>
          <a:xfrm>
            <a:off x="92475" y="657625"/>
            <a:ext cx="3704400" cy="181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84B819"/>
              </a:buClr>
              <a:buSzPts val="1800"/>
              <a:buChar char="●"/>
            </a:pPr>
            <a:r>
              <a:rPr lang="de">
                <a:solidFill>
                  <a:schemeClr val="dk1"/>
                </a:solidFill>
              </a:rPr>
              <a:t>HD-TV und 3D Kino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84B819"/>
              </a:buClr>
              <a:buSzPts val="1800"/>
              <a:buChar char="●"/>
            </a:pPr>
            <a:r>
              <a:rPr lang="de">
                <a:solidFill>
                  <a:schemeClr val="dk1"/>
                </a:solidFill>
              </a:rPr>
              <a:t>Telekommunikation 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84B819"/>
              </a:buClr>
              <a:buSzPts val="1800"/>
              <a:buChar char="●"/>
            </a:pPr>
            <a:r>
              <a:rPr lang="de"/>
              <a:t>Netzausbau mit Glasfaser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84B819"/>
              </a:buClr>
              <a:buSzPts val="1800"/>
              <a:buChar char="●"/>
            </a:pPr>
            <a:r>
              <a:rPr lang="de"/>
              <a:t>Datenraten 1000 Gbits/s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84B819"/>
              </a:buClr>
              <a:buSzPts val="1800"/>
              <a:buChar char="●"/>
            </a:pPr>
            <a:r>
              <a:rPr lang="de"/>
              <a:t>optische Multiplexer</a:t>
            </a:r>
            <a:endParaRPr/>
          </a:p>
        </p:txBody>
      </p:sp>
      <p:sp>
        <p:nvSpPr>
          <p:cNvPr id="91" name="Google Shape;91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pic>
        <p:nvPicPr>
          <p:cNvPr id="92" name="Google Shape;9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15800" y="726413"/>
            <a:ext cx="3139849" cy="1569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45163" y="2897051"/>
            <a:ext cx="3230573" cy="181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7025" y="2897059"/>
            <a:ext cx="3139853" cy="1962404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81320" y="2045908"/>
            <a:ext cx="2979025" cy="1962425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7"/>
          <p:cNvSpPr txBox="1"/>
          <p:nvPr/>
        </p:nvSpPr>
        <p:spPr>
          <a:xfrm>
            <a:off x="3656025" y="4008325"/>
            <a:ext cx="2134500" cy="8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P. De Dobbelaere, K. Falta, S. Gloeckner, S. Patra, IEEE Communications Magazine</a:t>
            </a:r>
            <a:endParaRPr sz="10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40, 88–95 (März 2002)</a:t>
            </a:r>
            <a:endParaRPr sz="10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97" name="Google Shape;97;p17"/>
          <p:cNvSpPr txBox="1"/>
          <p:nvPr/>
        </p:nvSpPr>
        <p:spPr>
          <a:xfrm>
            <a:off x="227025" y="4799025"/>
            <a:ext cx="3230700" cy="3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https://wallpapercave.com/w/wp1904594</a:t>
            </a:r>
            <a:endParaRPr sz="10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98" name="Google Shape;98;p17"/>
          <p:cNvSpPr txBox="1"/>
          <p:nvPr/>
        </p:nvSpPr>
        <p:spPr>
          <a:xfrm>
            <a:off x="6388200" y="84925"/>
            <a:ext cx="2755800" cy="4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solidFill>
                  <a:srgbClr val="F3F3F3"/>
                </a:solidFill>
                <a:latin typeface="Nunito"/>
                <a:ea typeface="Nunito"/>
                <a:cs typeface="Nunito"/>
                <a:sym typeface="Nunito"/>
              </a:rPr>
              <a:t>https://www.lowbeats.de/installation-das-versteckte-</a:t>
            </a:r>
            <a:endParaRPr sz="1000">
              <a:solidFill>
                <a:srgbClr val="F3F3F3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solidFill>
                  <a:srgbClr val="F3F3F3"/>
                </a:solidFill>
                <a:latin typeface="Nunito"/>
                <a:ea typeface="Nunito"/>
                <a:cs typeface="Nunito"/>
                <a:sym typeface="Nunito"/>
              </a:rPr>
              <a:t>heimkino/</a:t>
            </a:r>
            <a:endParaRPr sz="1000">
              <a:solidFill>
                <a:srgbClr val="F3F3F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99" name="Google Shape;99;p17"/>
          <p:cNvSpPr txBox="1"/>
          <p:nvPr/>
        </p:nvSpPr>
        <p:spPr>
          <a:xfrm>
            <a:off x="5745175" y="4687825"/>
            <a:ext cx="3867300" cy="3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http://getwallpapers.com/wallpaper/full/b/4/9/</a:t>
            </a:r>
            <a:endParaRPr sz="10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165631.jpg</a:t>
            </a:r>
            <a:endParaRPr sz="10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8"/>
          <p:cNvSpPr txBox="1"/>
          <p:nvPr>
            <p:ph type="title"/>
          </p:nvPr>
        </p:nvSpPr>
        <p:spPr>
          <a:xfrm>
            <a:off x="84675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Überblick - Was bedeutet optisches Schalten ?</a:t>
            </a:r>
            <a:endParaRPr/>
          </a:p>
        </p:txBody>
      </p:sp>
      <p:sp>
        <p:nvSpPr>
          <p:cNvPr id="105" name="Google Shape;105;p18"/>
          <p:cNvSpPr txBox="1"/>
          <p:nvPr>
            <p:ph idx="1" type="body"/>
          </p:nvPr>
        </p:nvSpPr>
        <p:spPr>
          <a:xfrm>
            <a:off x="289650" y="1571950"/>
            <a:ext cx="5442600" cy="317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Im optischen Bereich: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de">
                <a:solidFill>
                  <a:schemeClr val="dk1"/>
                </a:solidFill>
              </a:rPr>
              <a:t>ON/OFF Schalten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räumliches Schalten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Welches physikalische Phänomen ?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/>
              <a:t>Energiedissipation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/>
              <a:t>Schaltgeschwindigkeit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/>
              <a:t>Signalverluste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/>
              <a:t>Anhand welcher Eigenschaft wird geschaltet ?</a:t>
            </a:r>
            <a:endParaRPr/>
          </a:p>
        </p:txBody>
      </p:sp>
      <p:sp>
        <p:nvSpPr>
          <p:cNvPr id="106" name="Google Shape;106;p18"/>
          <p:cNvSpPr txBox="1"/>
          <p:nvPr>
            <p:ph idx="12" type="sldNum"/>
          </p:nvPr>
        </p:nvSpPr>
        <p:spPr>
          <a:xfrm>
            <a:off x="8883304" y="4787999"/>
            <a:ext cx="260700" cy="35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107" name="Google Shape;107;p18"/>
          <p:cNvSpPr txBox="1"/>
          <p:nvPr/>
        </p:nvSpPr>
        <p:spPr>
          <a:xfrm>
            <a:off x="209925" y="1045738"/>
            <a:ext cx="5489400" cy="5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2400">
                <a:solidFill>
                  <a:srgbClr val="84B819"/>
                </a:solidFill>
                <a:latin typeface="Nunito"/>
                <a:ea typeface="Nunito"/>
                <a:cs typeface="Nunito"/>
                <a:sym typeface="Nunito"/>
              </a:rPr>
              <a:t>Alles beginnt mit einer Entscheidung...</a:t>
            </a:r>
            <a:endParaRPr sz="2400">
              <a:solidFill>
                <a:srgbClr val="84B819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08" name="Google Shape;10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41925" y="530075"/>
            <a:ext cx="2787049" cy="4332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ln cap="flat" cmpd="sng" w="28575">
            <a:solidFill>
              <a:srgbClr val="84B81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84B819"/>
                </a:solidFill>
              </a:rPr>
              <a:t>Verschiedene Schalter</a:t>
            </a:r>
            <a:endParaRPr>
              <a:solidFill>
                <a:srgbClr val="84B819"/>
              </a:solidFill>
            </a:endParaRPr>
          </a:p>
        </p:txBody>
      </p:sp>
      <p:sp>
        <p:nvSpPr>
          <p:cNvPr id="114" name="Google Shape;114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0"/>
          <p:cNvSpPr txBox="1"/>
          <p:nvPr>
            <p:ph type="title"/>
          </p:nvPr>
        </p:nvSpPr>
        <p:spPr>
          <a:xfrm>
            <a:off x="311700" y="84900"/>
            <a:ext cx="8520600" cy="744900"/>
          </a:xfrm>
          <a:prstGeom prst="rect">
            <a:avLst/>
          </a:prstGeom>
          <a:ln cap="flat" cmpd="sng" w="28575">
            <a:solidFill>
              <a:srgbClr val="84B81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3600" u="none"/>
              <a:t>Verschiedene Schalter</a:t>
            </a:r>
            <a:endParaRPr sz="3600" u="none"/>
          </a:p>
        </p:txBody>
      </p:sp>
      <p:sp>
        <p:nvSpPr>
          <p:cNvPr id="120" name="Google Shape;120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121" name="Google Shape;121;p20"/>
          <p:cNvSpPr txBox="1"/>
          <p:nvPr>
            <p:ph idx="1" type="body"/>
          </p:nvPr>
        </p:nvSpPr>
        <p:spPr>
          <a:xfrm>
            <a:off x="0" y="829800"/>
            <a:ext cx="4572000" cy="393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84B819"/>
              </a:buClr>
              <a:buSzPts val="1800"/>
              <a:buChar char="●"/>
            </a:pPr>
            <a:r>
              <a:rPr lang="de" sz="1800">
                <a:solidFill>
                  <a:srgbClr val="B6D7A8"/>
                </a:solidFill>
              </a:rPr>
              <a:t>Elektro-optisch</a:t>
            </a:r>
            <a:endParaRPr sz="1800">
              <a:solidFill>
                <a:srgbClr val="B6D7A8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84B819"/>
              </a:buClr>
              <a:buSzPts val="1800"/>
              <a:buChar char="●"/>
            </a:pPr>
            <a:r>
              <a:rPr lang="de" sz="1800">
                <a:solidFill>
                  <a:srgbClr val="B6D7A8"/>
                </a:solidFill>
              </a:rPr>
              <a:t>Thermo-optisch</a:t>
            </a:r>
            <a:endParaRPr sz="1800">
              <a:solidFill>
                <a:srgbClr val="B6D7A8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84B819"/>
              </a:buClr>
              <a:buSzPts val="1800"/>
              <a:buChar char="●"/>
            </a:pPr>
            <a:r>
              <a:rPr lang="de" sz="1800"/>
              <a:t>Magneto-optisch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84B819"/>
              </a:buClr>
              <a:buSzPts val="1800"/>
              <a:buChar char="●"/>
            </a:pPr>
            <a:r>
              <a:rPr lang="de" sz="1800">
                <a:solidFill>
                  <a:schemeClr val="dk1"/>
                </a:solidFill>
              </a:rPr>
              <a:t>Schalten mit nichtlinearen Effekten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84B819"/>
              </a:buClr>
              <a:buSzPts val="1800"/>
              <a:buChar char="●"/>
            </a:pPr>
            <a:r>
              <a:rPr lang="de" sz="1800">
                <a:solidFill>
                  <a:srgbClr val="E06666"/>
                </a:solidFill>
              </a:rPr>
              <a:t>Flüssigkristall Schalter</a:t>
            </a:r>
            <a:endParaRPr sz="1800">
              <a:solidFill>
                <a:srgbClr val="E06666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84B819"/>
              </a:buClr>
              <a:buSzPts val="1800"/>
              <a:buChar char="●"/>
            </a:pPr>
            <a:r>
              <a:rPr lang="de" sz="1800">
                <a:solidFill>
                  <a:srgbClr val="E06666"/>
                </a:solidFill>
              </a:rPr>
              <a:t>Mikro-elektro-mechanisch (MEMS)</a:t>
            </a:r>
            <a:endParaRPr sz="1800">
              <a:solidFill>
                <a:srgbClr val="E06666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84B819"/>
              </a:buClr>
              <a:buSzPts val="1800"/>
              <a:buChar char="●"/>
            </a:pPr>
            <a:r>
              <a:rPr lang="de" sz="1800">
                <a:solidFill>
                  <a:srgbClr val="FFFFFF"/>
                </a:solidFill>
              </a:rPr>
              <a:t>Schalten mit photonischen Kristallen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84B819"/>
              </a:buClr>
              <a:buSzPts val="1800"/>
              <a:buChar char="●"/>
            </a:pPr>
            <a:r>
              <a:rPr lang="de" sz="1800">
                <a:solidFill>
                  <a:srgbClr val="FFFFFF"/>
                </a:solidFill>
              </a:rPr>
              <a:t>Faser-Schalter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84B819"/>
              </a:buClr>
              <a:buSzPts val="1800"/>
              <a:buChar char="●"/>
            </a:pPr>
            <a:r>
              <a:rPr lang="de" sz="1800">
                <a:solidFill>
                  <a:srgbClr val="6FA8DC"/>
                </a:solidFill>
              </a:rPr>
              <a:t>semiconductor optical amplifier (SOA)</a:t>
            </a:r>
            <a:endParaRPr sz="1800">
              <a:solidFill>
                <a:srgbClr val="6FA8DC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84B819"/>
              </a:buClr>
              <a:buSzPts val="1800"/>
              <a:buChar char="●"/>
            </a:pPr>
            <a:r>
              <a:rPr lang="de" sz="1800">
                <a:solidFill>
                  <a:srgbClr val="6FA8DC"/>
                </a:solidFill>
              </a:rPr>
              <a:t>Quanten-optisch</a:t>
            </a:r>
            <a:r>
              <a:rPr lang="de" sz="1800">
                <a:solidFill>
                  <a:schemeClr val="dk1"/>
                </a:solidFill>
              </a:rPr>
              <a:t> 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122" name="Google Shape;12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1025" y="1174700"/>
            <a:ext cx="4492975" cy="2884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1"/>
          <p:cNvSpPr txBox="1"/>
          <p:nvPr>
            <p:ph type="title"/>
          </p:nvPr>
        </p:nvSpPr>
        <p:spPr>
          <a:xfrm>
            <a:off x="115975" y="53250"/>
            <a:ext cx="5982600" cy="54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Elektro-optischer Schalter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21"/>
          <p:cNvSpPr txBox="1"/>
          <p:nvPr>
            <p:ph idx="1" type="body"/>
          </p:nvPr>
        </p:nvSpPr>
        <p:spPr>
          <a:xfrm>
            <a:off x="115975" y="973175"/>
            <a:ext cx="5982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1x1 optischer Schalter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III-IV Materialien, z.B. Si(Ge), LiNbO</a:t>
            </a:r>
            <a:r>
              <a:rPr baseline="-25000" lang="de"/>
              <a:t>3 </a:t>
            </a:r>
            <a:r>
              <a:rPr lang="de"/>
              <a:t>, Polymere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Einzel Moden Lamelle = Wellenleiter 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Anbringen von Ladungsträgern 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/>
              <a:t>n</a:t>
            </a:r>
            <a:r>
              <a:rPr baseline="-25000" lang="de"/>
              <a:t>1 </a:t>
            </a:r>
            <a:r>
              <a:rPr lang="de"/>
              <a:t>wird reduziert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de"/>
              <a:t>totale innere Reflexion 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de"/>
              <a:t>Wahl der Brechungsindizes ?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/>
              <a:t>Wellenlänge 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/>
              <a:t>Maße des Bauteils/ Schichtdicken</a:t>
            </a:r>
            <a:endParaRPr/>
          </a:p>
        </p:txBody>
      </p:sp>
      <p:sp>
        <p:nvSpPr>
          <p:cNvPr id="129" name="Google Shape;129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pic>
        <p:nvPicPr>
          <p:cNvPr id="130" name="Google Shape;13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62419" y="692574"/>
            <a:ext cx="3434606" cy="3091149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1"/>
          <p:cNvSpPr txBox="1"/>
          <p:nvPr/>
        </p:nvSpPr>
        <p:spPr>
          <a:xfrm>
            <a:off x="5738425" y="3995975"/>
            <a:ext cx="3282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B. Li, S. J. Chua, Hrsg., Optical Switches, Materials and Design (Woodhead Publishing, 2010).</a:t>
            </a:r>
            <a:endParaRPr sz="10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